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sldIdLst>
    <p:sldId id="256" r:id="rId2"/>
    <p:sldId id="257" r:id="rId3"/>
    <p:sldId id="278" r:id="rId4"/>
    <p:sldId id="279" r:id="rId5"/>
    <p:sldId id="280" r:id="rId6"/>
    <p:sldId id="272" r:id="rId7"/>
    <p:sldId id="258" r:id="rId8"/>
    <p:sldId id="266" r:id="rId9"/>
    <p:sldId id="259" r:id="rId10"/>
    <p:sldId id="277" r:id="rId11"/>
    <p:sldId id="267" r:id="rId12"/>
    <p:sldId id="270" r:id="rId13"/>
    <p:sldId id="260" r:id="rId14"/>
    <p:sldId id="269" r:id="rId15"/>
    <p:sldId id="268" r:id="rId16"/>
    <p:sldId id="261" r:id="rId17"/>
    <p:sldId id="262" r:id="rId18"/>
    <p:sldId id="273" r:id="rId19"/>
    <p:sldId id="274" r:id="rId20"/>
    <p:sldId id="263" r:id="rId21"/>
    <p:sldId id="275" r:id="rId22"/>
    <p:sldId id="264" r:id="rId23"/>
    <p:sldId id="265" r:id="rId24"/>
  </p:sldIdLst>
  <p:sldSz cx="9144000" cy="6858000" type="screen4x3"/>
  <p:notesSz cx="6669088" cy="9926638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91" d="100"/>
          <a:sy n="91" d="100"/>
        </p:scale>
        <p:origin x="140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media/hdphoto1.wdp>
</file>

<file path=ppt/media/image15.png>
</file>

<file path=ppt/media/image4.png>
</file>

<file path=ppt/media/image6.jpeg>
</file>

<file path=ppt/media/image7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8466" y="-8468"/>
            <a:ext cx="9169804" cy="6874935"/>
            <a:chOff x="-8466" y="-8468"/>
            <a:chExt cx="9169804" cy="6874935"/>
          </a:xfrm>
        </p:grpSpPr>
        <p:cxnSp>
          <p:nvCxnSpPr>
            <p:cNvPr id="17" name="Straight Connector 16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Freeform 18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19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20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21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22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Freeform 23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24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Freeform 27"/>
            <p:cNvSpPr/>
            <p:nvPr/>
          </p:nvSpPr>
          <p:spPr>
            <a:xfrm>
              <a:off x="-8466" y="-8468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595" y="2404534"/>
            <a:ext cx="5826719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595" y="4050834"/>
            <a:ext cx="5826719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075158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4470400"/>
            <a:ext cx="6347714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207772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01074" y="3632200"/>
            <a:ext cx="541980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470400"/>
            <a:ext cx="6347715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106874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1931988"/>
            <a:ext cx="6347715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806377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063167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848" y="609600"/>
            <a:ext cx="6341465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842049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158651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7312" y="609600"/>
            <a:ext cx="978812" cy="5251451"/>
          </a:xfrm>
        </p:spPr>
        <p:txBody>
          <a:bodyPr vert="eaVert" anchor="ctr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599" y="609600"/>
            <a:ext cx="5195026" cy="5251451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15336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6084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2700868"/>
            <a:ext cx="6347715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523760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1320800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160589"/>
            <a:ext cx="3088109" cy="388077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9204" y="2160590"/>
            <a:ext cx="3088110" cy="388077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82628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99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66640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66640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2018/11/2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313224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4" cy="1320800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2018/11/2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937973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2018/11/2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555151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1498604"/>
            <a:ext cx="2790182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1275" y="514925"/>
            <a:ext cx="3386037" cy="5526437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2777069"/>
            <a:ext cx="2790182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708828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4800600"/>
            <a:ext cx="634771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" y="609600"/>
            <a:ext cx="6347714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5367338"/>
            <a:ext cx="6347714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66433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8467" y="-8468"/>
            <a:ext cx="9169805" cy="6874935"/>
            <a:chOff x="-8467" y="-8468"/>
            <a:chExt cx="9169805" cy="6874935"/>
          </a:xfrm>
        </p:grpSpPr>
        <p:sp>
          <p:nvSpPr>
            <p:cNvPr id="7" name="Freeform 6"/>
            <p:cNvSpPr/>
            <p:nvPr/>
          </p:nvSpPr>
          <p:spPr>
            <a:xfrm>
              <a:off x="-8467" y="4013200"/>
              <a:ext cx="457200" cy="2853267"/>
            </a:xfrm>
            <a:custGeom>
              <a:avLst/>
              <a:gdLst/>
              <a:ahLst/>
              <a:cxnLst/>
              <a:rect l="l" t="t" r="r" b="b"/>
              <a:pathLst>
                <a:path w="457200" h="2853267">
                  <a:moveTo>
                    <a:pt x="0" y="0"/>
                  </a:moveTo>
                  <a:lnTo>
                    <a:pt x="457200" y="2853267"/>
                  </a:lnTo>
                  <a:lnTo>
                    <a:pt x="0" y="2844800"/>
                  </a:lnTo>
                  <a:cubicBezTo>
                    <a:pt x="2822" y="1905000"/>
                    <a:pt x="5645" y="965200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8" name="Straight Connector 7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Freeform 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1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1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14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15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590"/>
            <a:ext cx="6347714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D717B8-ED03-43DA-9E99-96569C749B65}" type="datetimeFigureOut">
              <a:rPr lang="zh-TW" altLang="en-US" smtClean="0"/>
              <a:t>2018/11/2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626543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  <p:sldLayoutId id="2147483738" r:id="rId13"/>
    <p:sldLayoutId id="2147483739" r:id="rId14"/>
    <p:sldLayoutId id="2147483740" r:id="rId15"/>
    <p:sldLayoutId id="214748374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3.emf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5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8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9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10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11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12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13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14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haRLBwJ3Tx8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472966" y="1661291"/>
            <a:ext cx="6660931" cy="2132943"/>
          </a:xfrm>
        </p:spPr>
        <p:txBody>
          <a:bodyPr>
            <a:normAutofit fontScale="90000"/>
          </a:bodyPr>
          <a:lstStyle/>
          <a:p>
            <a:pPr fontAlgn="base">
              <a:lnSpc>
                <a:spcPts val="5000"/>
              </a:lnSpc>
              <a:spcAft>
                <a:spcPts val="450"/>
              </a:spcAft>
            </a:pPr>
            <a:r>
              <a:rPr lang="en-US" altLang="zh-TW" b="1" kern="0" dirty="0" err="1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HomeCraft</a:t>
            </a:r>
            <a:r>
              <a:rPr lang="zh-TW" altLang="zh-TW" sz="2700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zh-TW" altLang="zh-TW" sz="2700" kern="100" dirty="0">
                <a:latin typeface="Calibri" panose="020F0502020204030204" pitchFamily="34" charset="0"/>
                <a:cs typeface="Times New Roman" panose="02020603050405020304" pitchFamily="18" charset="0"/>
              </a:rPr>
            </a:br>
            <a:r>
              <a:rPr lang="zh-TW" altLang="zh-TW" b="1" kern="0" dirty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以擴增實境（</a:t>
            </a:r>
            <a:r>
              <a:rPr lang="en-US" altLang="zh-TW" b="1" kern="0" dirty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AR</a:t>
            </a:r>
            <a:r>
              <a:rPr lang="zh-TW" altLang="zh-TW" b="1" kern="0" dirty="0" smtClean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）</a:t>
            </a:r>
            <a:r>
              <a:rPr lang="en-US" altLang="zh-TW" b="1" kern="0" dirty="0" smtClean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/>
            </a:r>
            <a:br>
              <a:rPr lang="en-US" altLang="zh-TW" b="1" kern="0" dirty="0" smtClean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</a:br>
            <a:r>
              <a:rPr lang="zh-TW" altLang="zh-TW" b="1" kern="0" dirty="0" smtClean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技術</a:t>
            </a:r>
            <a:r>
              <a:rPr lang="zh-TW" altLang="zh-TW" b="1" kern="0" dirty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實現室內居家</a:t>
            </a:r>
            <a:r>
              <a:rPr lang="zh-TW" altLang="zh-TW" b="1" kern="0" dirty="0" smtClean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佈置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767255" y="4487917"/>
            <a:ext cx="6053959" cy="1803182"/>
          </a:xfrm>
        </p:spPr>
        <p:txBody>
          <a:bodyPr>
            <a:noAutofit/>
          </a:bodyPr>
          <a:lstStyle/>
          <a:p>
            <a:r>
              <a:rPr lang="zh-TW" altLang="zh-TW" sz="2400" kern="100" dirty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組長： </a:t>
            </a:r>
            <a:r>
              <a:rPr lang="zh-TW" altLang="zh-TW" sz="2400" kern="100" dirty="0" smtClean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許勇晉</a:t>
            </a:r>
            <a:r>
              <a:rPr lang="en-US" altLang="zh-TW" sz="2400" kern="100" dirty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	</a:t>
            </a:r>
            <a:r>
              <a:rPr lang="en-US" altLang="zh-TW" sz="2400" kern="1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2400" kern="100" dirty="0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0451051</a:t>
            </a:r>
            <a:endParaRPr lang="zh-TW" altLang="zh-TW" kern="1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TW" altLang="zh-TW" sz="2400" kern="100" dirty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組員： </a:t>
            </a:r>
            <a:r>
              <a:rPr lang="zh-TW" altLang="en-US" sz="2400" kern="100" dirty="0" smtClean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宋睿哲</a:t>
            </a:r>
            <a:r>
              <a:rPr lang="en-US" altLang="zh-TW" sz="2400" kern="100" dirty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	 </a:t>
            </a:r>
            <a:r>
              <a:rPr lang="en-US" altLang="zh-TW" sz="2400" kern="100" dirty="0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0451075</a:t>
            </a:r>
            <a:endParaRPr lang="en-US" altLang="zh-TW" sz="2400" kern="100" dirty="0" smtClean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algn="l"/>
            <a:r>
              <a:rPr lang="zh-TW" altLang="en-US" sz="2400" kern="100" dirty="0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                                            </a:t>
            </a:r>
            <a:r>
              <a:rPr lang="zh-TW" altLang="en-US" sz="2400" kern="1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郭祐勛   </a:t>
            </a:r>
            <a:r>
              <a:rPr lang="en-US" altLang="zh-TW" sz="2400" kern="100" dirty="0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0451017</a:t>
            </a:r>
          </a:p>
          <a:p>
            <a:pPr algn="l"/>
            <a:endParaRPr lang="zh-TW" altLang="en-US" sz="2400" dirty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0187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956441" y="2538841"/>
            <a:ext cx="5948855" cy="1915909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pPr algn="ctr"/>
            <a:r>
              <a:rPr lang="en-US" altLang="zh-TW" sz="6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Thanks for your watching~</a:t>
            </a:r>
            <a:endParaRPr lang="zh-TW" altLang="en-US" sz="60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2985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使用介面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graphicFrame>
        <p:nvGraphicFramePr>
          <p:cNvPr id="6" name="物件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31436174"/>
              </p:ext>
            </p:extLst>
          </p:nvPr>
        </p:nvGraphicFramePr>
        <p:xfrm>
          <a:off x="762248" y="1758512"/>
          <a:ext cx="6425797" cy="44951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14" name="Visio" r:id="rId3" imgW="8401086" imgH="5876796" progId="Visio.Drawing.15">
                  <p:embed/>
                </p:oleObj>
              </mc:Choice>
              <mc:Fallback>
                <p:oleObj name="Visio" r:id="rId3" imgW="8401086" imgH="5876796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62248" y="1758512"/>
                        <a:ext cx="6425797" cy="449514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87695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89883" y="1306566"/>
            <a:ext cx="7164234" cy="5551433"/>
          </a:xfrm>
          <a:prstGeom prst="rect">
            <a:avLst/>
          </a:prstGeom>
        </p:spPr>
      </p:pic>
      <p:sp>
        <p:nvSpPr>
          <p:cNvPr id="5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altLang="zh-TW" sz="4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App</a:t>
            </a:r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介面設計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23543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09606055"/>
              </p:ext>
            </p:extLst>
          </p:nvPr>
        </p:nvGraphicFramePr>
        <p:xfrm>
          <a:off x="3080835" y="1470370"/>
          <a:ext cx="2982331" cy="51932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7" name="Visio" r:id="rId3" imgW="4086171" imgH="7115175" progId="Visio.Drawing.15">
                  <p:embed/>
                </p:oleObj>
              </mc:Choice>
              <mc:Fallback>
                <p:oleObj name="Visio" r:id="rId3" imgW="4086171" imgH="7115175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080835" y="1470370"/>
                        <a:ext cx="2982331" cy="51932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新增之活動圖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77822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https://scontent.fkhh1-1.fna.fbcdn.net/v/t1.15752-9/35414607_1682591881824117_1461955065957842944_n.jpg?_nc_cat=0&amp;oh=3bb607f4b0e285fc3f468112c2004efe&amp;oe=5B768567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9478" y="1632388"/>
            <a:ext cx="2725673" cy="4845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 descr="https://scontent.fkhh1-1.fna.fbcdn.net/v/t1.15752-9/35325682_1682591918490780_5690309424946610176_n.jpg?_nc_cat=0&amp;oh=3bcabb6e00b6fcb9d08bba5daf6905c0&amp;oe=5B9F216D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6378" y="1632388"/>
            <a:ext cx="2725674" cy="4845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選單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690797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altLang="zh-TW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3D</a:t>
            </a:r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物件的深度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5" name="直排文字版面配置區 2"/>
          <p:cNvSpPr txBox="1">
            <a:spLocks/>
          </p:cNvSpPr>
          <p:nvPr/>
        </p:nvSpPr>
        <p:spPr>
          <a:xfrm>
            <a:off x="1647646" y="1728833"/>
            <a:ext cx="5848709" cy="46824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Q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如何決定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3D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物件在現實中的深度？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利用</a:t>
            </a:r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ARSCNView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提供的兩個</a:t>
            </a:r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hitTest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函式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en-US" altLang="zh-TW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hitTest</a:t>
            </a:r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 _, types:)</a:t>
            </a:r>
            <a:r>
              <a:rPr lang="zh-TW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探索光與平面的交點。</a:t>
            </a:r>
            <a:endParaRPr lang="en-US" altLang="zh-TW" sz="1800" dirty="0"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lvl="1"/>
            <a:r>
              <a:rPr lang="en-US" altLang="zh-TW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hitTest</a:t>
            </a:r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(_:options:)</a:t>
            </a:r>
            <a:r>
              <a:rPr lang="zh-TW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探索光與虛擬物件的交點。</a:t>
            </a:r>
            <a:endParaRPr lang="en-US" altLang="zh-TW" sz="1800" dirty="0"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r>
              <a:rPr lang="zh-TW" altLang="zh-TW" dirty="0">
                <a:latin typeface="Times New Roman" panose="02020603050405020304" pitchFamily="18" charset="0"/>
                <a:ea typeface="細明體" panose="02020509000000000000" pitchFamily="49" charset="-120"/>
                <a:cs typeface="Times New Roman" panose="02020603050405020304" pitchFamily="18" charset="0"/>
              </a:rPr>
              <a:t>※</a:t>
            </a:r>
            <a:r>
              <a:rPr lang="zh-TW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探索光：透過相機發出一條光線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2570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24699326"/>
              </p:ext>
            </p:extLst>
          </p:nvPr>
        </p:nvGraphicFramePr>
        <p:xfrm>
          <a:off x="1823977" y="1722999"/>
          <a:ext cx="5496047" cy="41733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9" name="Visio" r:id="rId3" imgW="5105545" imgH="3876739" progId="Visio.Drawing.15">
                  <p:embed/>
                </p:oleObj>
              </mc:Choice>
              <mc:Fallback>
                <p:oleObj name="Visio" r:id="rId3" imgW="5105545" imgH="3876739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23977" y="1722999"/>
                        <a:ext cx="5496047" cy="41733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移動之活動圖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50156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16563013"/>
              </p:ext>
            </p:extLst>
          </p:nvPr>
        </p:nvGraphicFramePr>
        <p:xfrm>
          <a:off x="2727435" y="1474448"/>
          <a:ext cx="3689131" cy="51224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3" name="Visio" r:id="rId3" imgW="5000571" imgH="6943725" progId="Visio.Drawing.15">
                  <p:embed/>
                </p:oleObj>
              </mc:Choice>
              <mc:Fallback>
                <p:oleObj name="Visio" r:id="rId3" imgW="5000571" imgH="6943725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27435" y="1474448"/>
                        <a:ext cx="3689131" cy="51224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旋轉之活動圖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54026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31144816"/>
              </p:ext>
            </p:extLst>
          </p:nvPr>
        </p:nvGraphicFramePr>
        <p:xfrm>
          <a:off x="2221625" y="1573926"/>
          <a:ext cx="4700750" cy="4700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9" name="Visio" r:id="rId3" imgW="5781657" imgH="5781804" progId="Visio.Drawing.15">
                  <p:embed/>
                </p:oleObj>
              </mc:Choice>
              <mc:Fallback>
                <p:oleObj name="Visio" r:id="rId3" imgW="5781657" imgH="578180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21625" y="1573926"/>
                        <a:ext cx="4700750" cy="4700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旋轉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139207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56881859"/>
              </p:ext>
            </p:extLst>
          </p:nvPr>
        </p:nvGraphicFramePr>
        <p:xfrm>
          <a:off x="1781357" y="1781960"/>
          <a:ext cx="5581286" cy="4639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82" name="Visio" r:id="rId3" imgW="6324745" imgH="5257897" progId="Visio.Drawing.15">
                  <p:embed/>
                </p:oleObj>
              </mc:Choice>
              <mc:Fallback>
                <p:oleObj name="Visio" r:id="rId3" imgW="6324745" imgH="525789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81357" y="1781960"/>
                        <a:ext cx="5581286" cy="4639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兩指旋轉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697768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348250" y="641788"/>
            <a:ext cx="6447501" cy="990600"/>
          </a:xfrm>
        </p:spPr>
        <p:txBody>
          <a:bodyPr>
            <a:normAutofit/>
          </a:bodyPr>
          <a:lstStyle/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摘要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1647646" y="1728833"/>
            <a:ext cx="5848709" cy="4682480"/>
          </a:xfrm>
        </p:spPr>
        <p:txBody>
          <a:bodyPr vert="horz">
            <a:no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研究動機：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有些時候，想買新的家具放置在家裡，往往都要先量尺寸再去賣場挑選，到了賣場</a:t>
            </a:r>
            <a:r>
              <a:rPr lang="zh-TW" altLang="en-US" sz="1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，找到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心儀的家具，但不知道是不是和擺在家裡。買了之後，發現放的位置不是很滿意，還要花費時間去搬動。</a:t>
            </a:r>
            <a:endParaRPr lang="en-US" altLang="zh-TW" sz="1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研究目的：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為了避免家具擺放不合適的情形發生，我們利用</a:t>
            </a:r>
            <a:r>
              <a:rPr lang="en-US" altLang="zh-TW" sz="18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ARKit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設計一個簡單的室內居家佈置</a:t>
            </a:r>
            <a:r>
              <a:rPr lang="en-US" altLang="zh-TW" sz="1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App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en-US" altLang="zh-TW" sz="1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未來希望與家具行合作，由家具行提供家具的</a:t>
            </a:r>
            <a:r>
              <a:rPr lang="en-US" altLang="zh-TW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3D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一比一的模型。</a:t>
            </a:r>
            <a:endParaRPr lang="en-US" altLang="zh-TW" sz="1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硬體要求：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en-US" altLang="zh-TW" sz="18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iphone</a:t>
            </a:r>
            <a:r>
              <a:rPr lang="en-US" altLang="zh-TW" sz="1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6S 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以上</a:t>
            </a:r>
            <a:endParaRPr lang="en-US" altLang="zh-TW" sz="1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en-US" altLang="zh-TW" sz="18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ipad</a:t>
            </a:r>
            <a:r>
              <a:rPr lang="en-US" altLang="zh-TW" sz="1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(2017) 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以上</a:t>
            </a:r>
          </a:p>
        </p:txBody>
      </p:sp>
    </p:spTree>
    <p:extLst>
      <p:ext uri="{BB962C8B-B14F-4D97-AF65-F5344CB8AC3E}">
        <p14:creationId xmlns:p14="http://schemas.microsoft.com/office/powerpoint/2010/main" val="3081383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3172599"/>
              </p:ext>
            </p:extLst>
          </p:nvPr>
        </p:nvGraphicFramePr>
        <p:xfrm>
          <a:off x="2376739" y="1536677"/>
          <a:ext cx="4390522" cy="50256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67" name="Visio" r:id="rId3" imgW="5267198" imgH="6029422" progId="Visio.Drawing.15">
                  <p:embed/>
                </p:oleObj>
              </mc:Choice>
              <mc:Fallback>
                <p:oleObj name="Visio" r:id="rId3" imgW="5267198" imgH="6029422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376739" y="1536677"/>
                        <a:ext cx="4390522" cy="502567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刪除之活動圖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634141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8166641"/>
              </p:ext>
            </p:extLst>
          </p:nvPr>
        </p:nvGraphicFramePr>
        <p:xfrm>
          <a:off x="2065077" y="1514221"/>
          <a:ext cx="5013846" cy="4713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06" name="Visio" r:id="rId3" imgW="6210228" imgH="5838857" progId="Visio.Drawing.15">
                  <p:embed/>
                </p:oleObj>
              </mc:Choice>
              <mc:Fallback>
                <p:oleObj name="Visio" r:id="rId3" imgW="6210228" imgH="583885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65077" y="1514221"/>
                        <a:ext cx="5013846" cy="4713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刪除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73652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06662937"/>
              </p:ext>
            </p:extLst>
          </p:nvPr>
        </p:nvGraphicFramePr>
        <p:xfrm>
          <a:off x="610679" y="2217682"/>
          <a:ext cx="6701437" cy="28903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91" name="Visio" r:id="rId3" imgW="7972515" imgH="3438557" progId="Visio.Drawing.15">
                  <p:embed/>
                </p:oleObj>
              </mc:Choice>
              <mc:Fallback>
                <p:oleObj name="Visio" r:id="rId3" imgW="7972515" imgH="343855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10679" y="2217682"/>
                        <a:ext cx="6701437" cy="28903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類別圖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827680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成果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2" name="專題影片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4000" y="1742090"/>
            <a:ext cx="6096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214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398144" y="609600"/>
            <a:ext cx="6347713" cy="1320800"/>
          </a:xfrm>
        </p:spPr>
        <p:txBody>
          <a:bodyPr>
            <a:normAutofit/>
          </a:bodyPr>
          <a:lstStyle/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研究動機</a:t>
            </a:r>
            <a:endParaRPr lang="zh-TW" altLang="en-US" sz="48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398143" y="2160590"/>
            <a:ext cx="6347714" cy="3880773"/>
          </a:xfrm>
        </p:spPr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有些時候，想買新的家具放置在家裡，往往都要先量尺寸再去賣場挑選，到了賣場，找到心儀的家具，但不知道是不是和擺在家裡。買了之後，發現放的位置不是很滿意，還要花費時間去搬動。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041780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398144" y="609600"/>
            <a:ext cx="6347713" cy="1320800"/>
          </a:xfrm>
        </p:spPr>
        <p:txBody>
          <a:bodyPr>
            <a:normAutofit/>
          </a:bodyPr>
          <a:lstStyle/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需求分析</a:t>
            </a:r>
          </a:p>
        </p:txBody>
      </p:sp>
      <p:sp>
        <p:nvSpPr>
          <p:cNvPr id="5" name="直排文字版面配置區 2"/>
          <p:cNvSpPr txBox="1">
            <a:spLocks/>
          </p:cNvSpPr>
          <p:nvPr/>
        </p:nvSpPr>
        <p:spPr>
          <a:xfrm>
            <a:off x="1647646" y="1728833"/>
            <a:ext cx="5848709" cy="46824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家具大廠</a:t>
            </a:r>
            <a:r>
              <a:rPr lang="en-US" altLang="zh-TW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IKEA</a:t>
            </a:r>
            <a:r>
              <a:rPr lang="zh-TW" altLang="en-US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在</a:t>
            </a:r>
            <a:r>
              <a:rPr lang="en-US" altLang="zh-TW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2014</a:t>
            </a:r>
            <a:r>
              <a:rPr lang="zh-TW" altLang="en-US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年推出一款</a:t>
            </a:r>
            <a:r>
              <a:rPr lang="en-US" altLang="zh-TW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App–IKEA Catalogue App</a:t>
            </a:r>
            <a:r>
              <a:rPr lang="zh-TW" altLang="en-US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，將</a:t>
            </a:r>
            <a:r>
              <a:rPr lang="en-US" altLang="zh-TW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IKEA</a:t>
            </a:r>
            <a:r>
              <a:rPr lang="zh-TW" altLang="en-US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的</a:t>
            </a:r>
            <a:r>
              <a:rPr lang="zh-TW" altLang="en-US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目錄放置在你想要家具放的位置</a:t>
            </a:r>
            <a:r>
              <a:rPr lang="zh-TW" altLang="en-US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，拿起</a:t>
            </a:r>
            <a:r>
              <a:rPr lang="zh-TW" altLang="en-US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手機對準目錄</a:t>
            </a:r>
            <a:r>
              <a:rPr lang="zh-TW" altLang="en-US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，就能顯示家具，讓使用者看家具擺在居家的樣子</a:t>
            </a:r>
            <a:r>
              <a:rPr lang="zh-TW" altLang="en-US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en-US" altLang="zh-TW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缺點</a:t>
            </a:r>
            <a:r>
              <a:rPr lang="zh-TW" altLang="en-US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：</a:t>
            </a:r>
            <a:endParaRPr lang="en-US" altLang="zh-TW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1800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必須要有目錄</a:t>
            </a:r>
            <a:r>
              <a:rPr lang="zh-TW" altLang="en-US" sz="1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才能擺放家具。</a:t>
            </a:r>
            <a:endParaRPr lang="en-US" altLang="zh-TW" sz="18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18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一支手機</a:t>
            </a:r>
            <a:r>
              <a:rPr lang="zh-TW" altLang="en-US" sz="1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只能擺</a:t>
            </a:r>
            <a:r>
              <a:rPr lang="zh-TW" altLang="en-US" sz="18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一個家具</a:t>
            </a:r>
            <a:r>
              <a:rPr lang="zh-TW" altLang="en-US" sz="1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，需要擺放</a:t>
            </a:r>
            <a:r>
              <a:rPr lang="zh-TW" altLang="en-US" sz="18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多</a:t>
            </a:r>
            <a:r>
              <a:rPr lang="zh-TW" altLang="en-US" sz="1800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個家具</a:t>
            </a:r>
            <a:r>
              <a:rPr lang="zh-TW" altLang="en-US" sz="1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，</a:t>
            </a:r>
            <a:r>
              <a:rPr lang="zh-TW" altLang="en-US" sz="1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要使用多</a:t>
            </a:r>
            <a:r>
              <a:rPr lang="zh-TW" altLang="en-US" sz="18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個手機</a:t>
            </a:r>
            <a:r>
              <a:rPr lang="zh-TW" altLang="en-US" sz="1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en-US" altLang="zh-TW" sz="18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1800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無法</a:t>
            </a:r>
            <a:r>
              <a:rPr lang="zh-TW" altLang="en-US" sz="18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移動、刪除、選轉</a:t>
            </a:r>
            <a:r>
              <a:rPr lang="zh-TW" altLang="en-US" sz="1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等動作</a:t>
            </a:r>
            <a:r>
              <a:rPr lang="zh-TW" altLang="en-US" sz="1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en-US" altLang="zh-TW" sz="18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endParaRPr lang="en-US" altLang="zh-TW" sz="18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網址：</a:t>
            </a:r>
            <a:r>
              <a:rPr lang="en-US" altLang="zh-TW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hlinkClick r:id="rId2"/>
              </a:rPr>
              <a:t>https://www.youtube.com/watch?v=haRLBwJ3Tx8</a:t>
            </a:r>
            <a:endParaRPr lang="zh-TW" altLang="en-US" sz="20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1167075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398144" y="609600"/>
            <a:ext cx="6347713" cy="1320800"/>
          </a:xfrm>
        </p:spPr>
        <p:txBody>
          <a:bodyPr>
            <a:normAutofit/>
          </a:bodyPr>
          <a:lstStyle/>
          <a:p>
            <a:pPr algn="ctr"/>
            <a:r>
              <a:rPr lang="zh-TW" altLang="zh-TW" sz="4800" b="1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研究目的</a:t>
            </a:r>
            <a:endParaRPr lang="zh-TW" altLang="en-US" sz="4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4" name="直排文字版面配置區 2"/>
          <p:cNvSpPr txBox="1">
            <a:spLocks/>
          </p:cNvSpPr>
          <p:nvPr/>
        </p:nvSpPr>
        <p:spPr>
          <a:xfrm>
            <a:off x="1647646" y="1728833"/>
            <a:ext cx="5848709" cy="46824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為了解決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IKEA</a:t>
            </a:r>
            <a:r>
              <a:rPr lang="zh-TW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上述的兩</a:t>
            </a:r>
            <a:r>
              <a:rPr lang="zh-TW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個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缺點</a:t>
            </a:r>
            <a:r>
              <a:rPr lang="zh-TW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，</a:t>
            </a:r>
            <a:r>
              <a:rPr lang="zh-TW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我們將以</a:t>
            </a:r>
            <a:r>
              <a:rPr lang="zh-TW" altLang="zh-TW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平面偵測</a:t>
            </a:r>
            <a:r>
              <a:rPr lang="zh-TW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來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實現</a:t>
            </a:r>
            <a:r>
              <a:rPr lang="zh-TW" altLang="en-US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不需任何道具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，就可以擺放家具，並且</a:t>
            </a:r>
            <a:r>
              <a:rPr lang="zh-TW" altLang="en-US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顯示平面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用以</a:t>
            </a:r>
            <a:r>
              <a:rPr lang="zh-TW" altLang="zh-TW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幫助</a:t>
            </a:r>
            <a:r>
              <a:rPr lang="zh-TW" altLang="zh-TW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使用者擺放</a:t>
            </a:r>
            <a:r>
              <a:rPr lang="zh-TW" altLang="zh-TW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家具</a:t>
            </a:r>
            <a:r>
              <a:rPr lang="zh-TW" altLang="en-US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zh-TW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使用</a:t>
            </a:r>
            <a:r>
              <a:rPr lang="en-US" altLang="zh-TW" dirty="0" err="1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ARKit</a:t>
            </a:r>
            <a:r>
              <a:rPr lang="zh-TW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來</a:t>
            </a:r>
            <a:r>
              <a:rPr lang="zh-TW" altLang="zh-TW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實現</a:t>
            </a:r>
            <a:r>
              <a:rPr lang="zh-TW" altLang="en-US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擺放多個家具</a:t>
            </a:r>
            <a:r>
              <a:rPr lang="zh-TW" altLang="en-US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和</a:t>
            </a:r>
            <a:r>
              <a:rPr lang="zh-TW" altLang="zh-TW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移動</a:t>
            </a:r>
            <a:r>
              <a:rPr lang="zh-TW" altLang="zh-TW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、刪除、選轉等</a:t>
            </a:r>
            <a:r>
              <a:rPr lang="zh-TW" altLang="zh-TW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動作</a:t>
            </a:r>
            <a:r>
              <a:rPr lang="zh-TW" altLang="en-US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zh-TW" altLang="en-US" sz="1800" dirty="0">
              <a:solidFill>
                <a:srgbClr val="FF0000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6244969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altLang="zh-TW" sz="4800" dirty="0" err="1">
                <a:solidFill>
                  <a:srgbClr val="90C22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ARKit</a:t>
            </a:r>
            <a:r>
              <a:rPr lang="zh-TW" altLang="en-US" sz="4800" dirty="0">
                <a:solidFill>
                  <a:srgbClr val="90C226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簡介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5" name="直排文字版面配置區 2"/>
          <p:cNvSpPr txBox="1">
            <a:spLocks/>
          </p:cNvSpPr>
          <p:nvPr/>
        </p:nvSpPr>
        <p:spPr>
          <a:xfrm>
            <a:off x="1647646" y="1728833"/>
            <a:ext cx="5848709" cy="46824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dirty="0" err="1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ARKit</a:t>
            </a:r>
            <a:r>
              <a:rPr lang="zh-TW" altLang="en-US" dirty="0">
                <a:solidFill>
                  <a:srgbClr val="444444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是一系列新的</a:t>
            </a:r>
            <a:r>
              <a:rPr lang="en-US" altLang="zh-TW" dirty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iOS</a:t>
            </a:r>
            <a:r>
              <a:rPr lang="zh-TW" altLang="en-US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開發工具</a:t>
            </a:r>
            <a:r>
              <a:rPr lang="zh-TW" altLang="en-US" dirty="0">
                <a:solidFill>
                  <a:srgbClr val="444444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，針對</a:t>
            </a:r>
            <a:r>
              <a:rPr lang="en-US" altLang="zh-TW" dirty="0">
                <a:solidFill>
                  <a:srgbClr val="444444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iOS</a:t>
            </a:r>
            <a:r>
              <a:rPr lang="zh-TW" altLang="en-US" dirty="0">
                <a:solidFill>
                  <a:srgbClr val="444444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系統開發者，</a:t>
            </a:r>
            <a:r>
              <a:rPr lang="zh-TW" altLang="en-US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能更方便</a:t>
            </a:r>
            <a:r>
              <a:rPr lang="en-US" altLang="zh-TW" dirty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AR</a:t>
            </a:r>
            <a:r>
              <a:rPr lang="zh-TW" altLang="en-US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環境開發</a:t>
            </a:r>
            <a:r>
              <a:rPr lang="zh-TW" altLang="en-US" dirty="0">
                <a:solidFill>
                  <a:srgbClr val="444444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的</a:t>
            </a:r>
            <a:r>
              <a:rPr lang="en-US" altLang="zh-TW" dirty="0">
                <a:solidFill>
                  <a:srgbClr val="444444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SDK</a:t>
            </a:r>
            <a:r>
              <a:rPr lang="zh-TW" altLang="en-US" dirty="0">
                <a:solidFill>
                  <a:srgbClr val="444444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。過去開發者建置</a:t>
            </a:r>
            <a:r>
              <a:rPr lang="en-US" altLang="zh-TW" dirty="0">
                <a:solidFill>
                  <a:srgbClr val="444444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AR</a:t>
            </a:r>
            <a:r>
              <a:rPr lang="zh-TW" altLang="en-US" dirty="0">
                <a:solidFill>
                  <a:srgbClr val="444444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技術時會面臨巨大的技術瓶頸，但</a:t>
            </a:r>
            <a:r>
              <a:rPr lang="en-US" altLang="zh-TW" dirty="0">
                <a:solidFill>
                  <a:srgbClr val="444444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『</a:t>
            </a:r>
            <a:r>
              <a:rPr lang="en-US" altLang="zh-TW" dirty="0" err="1">
                <a:solidFill>
                  <a:srgbClr val="444444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ARKit</a:t>
            </a:r>
            <a:r>
              <a:rPr lang="en-US" altLang="zh-TW" dirty="0">
                <a:solidFill>
                  <a:srgbClr val="444444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』</a:t>
            </a:r>
            <a:r>
              <a:rPr lang="zh-TW" altLang="en-US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提供大部分的基礎建設</a:t>
            </a:r>
            <a:r>
              <a:rPr lang="zh-TW" altLang="en-US" dirty="0">
                <a:solidFill>
                  <a:srgbClr val="444444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，大幅</a:t>
            </a:r>
            <a:r>
              <a:rPr lang="zh-TW" altLang="en-US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縮短開發所需的時間</a:t>
            </a:r>
            <a:r>
              <a:rPr lang="zh-TW" altLang="en-US" dirty="0">
                <a:solidFill>
                  <a:srgbClr val="444444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en-US" altLang="zh-TW" dirty="0">
              <a:solidFill>
                <a:srgbClr val="444444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ARKit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幫我們做的事：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世界追踪：追踪</a:t>
            </a:r>
            <a:r>
              <a:rPr lang="zh-TW" altLang="en-US" sz="18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設備的方向和位置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，並</a:t>
            </a:r>
            <a:r>
              <a:rPr lang="zh-TW" altLang="en-US" sz="18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檢測真實世界的表面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en-US" altLang="zh-TW" sz="1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圖像檢測：在</a:t>
            </a:r>
            <a:r>
              <a:rPr lang="zh-TW" altLang="en-US" sz="18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真實世界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環境中</a:t>
            </a:r>
            <a:r>
              <a:rPr lang="zh-TW" altLang="en-US" sz="18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識別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的</a:t>
            </a:r>
            <a:r>
              <a:rPr lang="zh-TW" altLang="en-US" sz="18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圖像</a:t>
            </a:r>
            <a:r>
              <a:rPr lang="zh-TW" altLang="en-US" sz="1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en-US" altLang="zh-TW" sz="18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1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面部追踪：</a:t>
            </a:r>
            <a:r>
              <a:rPr lang="zh-TW" altLang="en-US" sz="18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檢測</a:t>
            </a:r>
            <a:r>
              <a:rPr lang="zh-TW" altLang="en-US" sz="1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到的</a:t>
            </a:r>
            <a:r>
              <a:rPr lang="zh-TW" altLang="en-US" sz="18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人臉</a:t>
            </a:r>
            <a:r>
              <a:rPr lang="zh-TW" altLang="en-US" sz="1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姿態，</a:t>
            </a:r>
            <a:r>
              <a:rPr lang="zh-TW" altLang="en-US" sz="18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拓撲</a:t>
            </a:r>
            <a:r>
              <a:rPr lang="zh-TW" altLang="en-US" sz="1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和</a:t>
            </a:r>
            <a:r>
              <a:rPr lang="zh-TW" altLang="en-US" sz="18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表情</a:t>
            </a:r>
            <a:r>
              <a:rPr lang="zh-TW" altLang="en-US" sz="1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的信息。</a:t>
            </a:r>
          </a:p>
        </p:txBody>
      </p:sp>
    </p:spTree>
    <p:extLst>
      <p:ext uri="{BB962C8B-B14F-4D97-AF65-F5344CB8AC3E}">
        <p14:creationId xmlns:p14="http://schemas.microsoft.com/office/powerpoint/2010/main" val="256829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48090048"/>
              </p:ext>
            </p:extLst>
          </p:nvPr>
        </p:nvGraphicFramePr>
        <p:xfrm>
          <a:off x="1348250" y="1933226"/>
          <a:ext cx="5446690" cy="428528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9" name="Visio" r:id="rId3" imgW="8934342" imgH="7029450" progId="Visio.Drawing.15">
                  <p:embed/>
                </p:oleObj>
              </mc:Choice>
              <mc:Fallback>
                <p:oleObj name="Visio" r:id="rId3" imgW="8934342" imgH="7029450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48250" y="1933226"/>
                        <a:ext cx="5446690" cy="428528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系統概念圖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830699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平面偵測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6" name="直排文字版面配置區 2"/>
          <p:cNvSpPr txBox="1">
            <a:spLocks/>
          </p:cNvSpPr>
          <p:nvPr/>
        </p:nvSpPr>
        <p:spPr>
          <a:xfrm>
            <a:off x="1647646" y="1728833"/>
            <a:ext cx="5848709" cy="46824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dirty="0" err="1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ARKit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的基本過程涉及</a:t>
            </a:r>
            <a:r>
              <a:rPr lang="zh-TW" altLang="en-US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從</a:t>
            </a:r>
            <a:r>
              <a:rPr lang="en-US" altLang="zh-TW" dirty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iOS</a:t>
            </a:r>
            <a:r>
              <a:rPr lang="zh-TW" altLang="en-US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設備相機讀取視頻幀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，對於每幀處理圖像並</a:t>
            </a:r>
            <a:r>
              <a:rPr lang="zh-TW" altLang="en-US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提取特徵點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。一旦你有了圖像的特徵，你就可以跟踪多個幀的特徵，當用戶在世界各地移動時，你可以獲取這些相應的點並估計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3D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姿態信息，例如當前攝像頭的位置和特徵。隨著用戶移動更多，我們獲得越來越多的功能，這些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3D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姿勢估計值得到改善。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對於</a:t>
            </a:r>
            <a:r>
              <a:rPr lang="zh-TW" altLang="en-US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平面檢測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，一旦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3D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中有</a:t>
            </a:r>
            <a:r>
              <a:rPr lang="zh-TW" altLang="en-US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多個特徵點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，您就可以嘗試</a:t>
            </a:r>
            <a:r>
              <a:rPr lang="zh-TW" altLang="en-US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將平面擬合到這些點上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，並在比例，方向和位置方面找到最佳匹配。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影響特徵點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平面偵測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因素：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光線不足 </a:t>
            </a:r>
            <a:endParaRPr lang="en-US" altLang="zh-TW" sz="1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缺乏紋理</a:t>
            </a:r>
            <a:endParaRPr lang="en-US" altLang="zh-TW" sz="1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快速移動</a:t>
            </a:r>
          </a:p>
        </p:txBody>
      </p:sp>
    </p:spTree>
    <p:extLst>
      <p:ext uri="{BB962C8B-B14F-4D97-AF65-F5344CB8AC3E}">
        <p14:creationId xmlns:p14="http://schemas.microsoft.com/office/powerpoint/2010/main" val="4012742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使用案例圖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graphicFrame>
        <p:nvGraphicFramePr>
          <p:cNvPr id="5" name="物件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72531577"/>
              </p:ext>
            </p:extLst>
          </p:nvPr>
        </p:nvGraphicFramePr>
        <p:xfrm>
          <a:off x="938507" y="1872082"/>
          <a:ext cx="5543290" cy="41608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3" name="Visio" r:id="rId3" imgW="7791486" imgH="5848414" progId="Visio.Drawing.15">
                  <p:embed/>
                </p:oleObj>
              </mc:Choice>
              <mc:Fallback>
                <p:oleObj name="Visio" r:id="rId3" imgW="7791486" imgH="584841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38507" y="1872082"/>
                        <a:ext cx="5543290" cy="416085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93898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多面向">
  <a:themeElements>
    <a:clrScheme name="多面向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多面向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多面向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TM10001105[[fn=裁剪]]</Template>
  <TotalTime>727</TotalTime>
  <Words>696</Words>
  <Application>Microsoft Office PowerPoint</Application>
  <PresentationFormat>如螢幕大小 (4:3)</PresentationFormat>
  <Paragraphs>60</Paragraphs>
  <Slides>23</Slides>
  <Notes>0</Notes>
  <HiddenSlides>0</HiddenSlides>
  <MMClips>1</MMClips>
  <ScaleCrop>false</ScaleCrop>
  <HeadingPairs>
    <vt:vector size="8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內嵌 OLE 伺服程式</vt:lpstr>
      </vt:variant>
      <vt:variant>
        <vt:i4>1</vt:i4>
      </vt:variant>
      <vt:variant>
        <vt:lpstr>投影片標題</vt:lpstr>
      </vt:variant>
      <vt:variant>
        <vt:i4>23</vt:i4>
      </vt:variant>
    </vt:vector>
  </HeadingPairs>
  <TitlesOfParts>
    <vt:vector size="33" baseType="lpstr">
      <vt:lpstr>細明體</vt:lpstr>
      <vt:lpstr>微軟正黑體</vt:lpstr>
      <vt:lpstr>標楷體</vt:lpstr>
      <vt:lpstr>Arial</vt:lpstr>
      <vt:lpstr>Calibri</vt:lpstr>
      <vt:lpstr>Times New Roman</vt:lpstr>
      <vt:lpstr>Trebuchet MS</vt:lpstr>
      <vt:lpstr>Wingdings 3</vt:lpstr>
      <vt:lpstr>多面向</vt:lpstr>
      <vt:lpstr>Visio</vt:lpstr>
      <vt:lpstr>HomeCraft 以擴增實境（AR） 技術實現室內居家佈置</vt:lpstr>
      <vt:lpstr>摘要</vt:lpstr>
      <vt:lpstr>研究動機</vt:lpstr>
      <vt:lpstr>需求分析</vt:lpstr>
      <vt:lpstr>研究目的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HomeCraft 以擴增實境（AR）技術實現室內居家佈置</dc:title>
  <dc:creator>永鏡</dc:creator>
  <cp:lastModifiedBy>永鏡</cp:lastModifiedBy>
  <cp:revision>36</cp:revision>
  <dcterms:created xsi:type="dcterms:W3CDTF">2018-06-12T15:01:59Z</dcterms:created>
  <dcterms:modified xsi:type="dcterms:W3CDTF">2018-11-02T12:01:36Z</dcterms:modified>
</cp:coreProperties>
</file>

<file path=docProps/thumbnail.jpeg>
</file>